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3"/>
  </p:notesMasterIdLst>
  <p:sldIdLst>
    <p:sldId id="256" r:id="rId3"/>
    <p:sldId id="257" r:id="rId4"/>
    <p:sldId id="265" r:id="rId5"/>
    <p:sldId id="258" r:id="rId6"/>
    <p:sldId id="259" r:id="rId7"/>
    <p:sldId id="260" r:id="rId8"/>
    <p:sldId id="261" r:id="rId9"/>
    <p:sldId id="266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amod" initials="p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28" autoAdjust="0"/>
  </p:normalViewPr>
  <p:slideViewPr>
    <p:cSldViewPr>
      <p:cViewPr>
        <p:scale>
          <a:sx n="70" d="100"/>
          <a:sy n="70" d="100"/>
        </p:scale>
        <p:origin x="-888" y="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D8045-05B8-4454-8452-95A8F78CA92C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25F46-F129-41D6-B249-7B98E5ECBB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6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25F46-F129-41D6-B249-7B98E5ECBB7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25F46-F129-41D6-B249-7B98E5ECBB7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25F46-F129-41D6-B249-7B98E5ECBB7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25F46-F129-41D6-B249-7B98E5ECBB7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25F46-F129-41D6-B249-7B98E5ECBB7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25F46-F129-41D6-B249-7B98E5ECBB7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25F46-F129-41D6-B249-7B98E5ECBB7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25F46-F129-41D6-B249-7B98E5ECBB7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25F46-F129-41D6-B249-7B98E5ECBB7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25F46-F129-41D6-B249-7B98E5ECBB7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2040" y="4797152"/>
            <a:ext cx="4027984" cy="1080120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5776" y="6021288"/>
            <a:ext cx="6400800" cy="64807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01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31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62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107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204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92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50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77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363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6652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9702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54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2000" kern="120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1800" kern="120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1400" kern="120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»"/>
        <a:defRPr sz="1400" kern="120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3800" y="4724400"/>
            <a:ext cx="5226224" cy="108012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MONGOLIA</a:t>
            </a:r>
            <a:endParaRPr lang="en-GB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6021288"/>
            <a:ext cx="7203976" cy="648072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Bayanjargal Byambasaikhan, Ministry of Mineral Resources and Energy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67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Next Steps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Wind power needed for </a:t>
            </a:r>
          </a:p>
          <a:p>
            <a:pPr lvl="1"/>
            <a:r>
              <a:rPr lang="en-US" sz="2600" dirty="0" smtClean="0"/>
              <a:t>Grid</a:t>
            </a:r>
          </a:p>
          <a:p>
            <a:pPr lvl="1"/>
            <a:r>
              <a:rPr lang="en-US" sz="2600" dirty="0" smtClean="0"/>
              <a:t>Mining power supply</a:t>
            </a:r>
          </a:p>
          <a:p>
            <a:pPr lvl="1"/>
            <a:r>
              <a:rPr lang="en-US" sz="2600" smtClean="0"/>
              <a:t>Export</a:t>
            </a:r>
            <a:endParaRPr lang="en-US" sz="2600" dirty="0" smtClean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Energy Sector Overview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Population: 2.7 mln</a:t>
            </a:r>
          </a:p>
          <a:p>
            <a:r>
              <a:rPr lang="en-US" sz="3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Electrification Rate: 80%</a:t>
            </a:r>
          </a:p>
          <a:p>
            <a:r>
              <a:rPr lang="en-US" sz="3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Population Connected to Grid: 1.8 mln</a:t>
            </a:r>
          </a:p>
          <a:p>
            <a:r>
              <a:rPr lang="en-US" sz="3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Deficit in electrical energy:</a:t>
            </a:r>
          </a:p>
          <a:p>
            <a:pPr lvl="1"/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Current deficit 	0%</a:t>
            </a:r>
          </a:p>
          <a:p>
            <a:pPr lvl="1"/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 two years		5%</a:t>
            </a:r>
          </a:p>
          <a:p>
            <a:pPr lvl="1"/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 five years		20%</a:t>
            </a:r>
          </a:p>
          <a:p>
            <a:pPr lvl="1"/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 ten years		50%</a:t>
            </a:r>
          </a:p>
          <a:p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Power Generation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Total Power Generation</a:t>
            </a:r>
          </a:p>
          <a:p>
            <a:pPr>
              <a:buNone/>
            </a:pP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4.3 bln kWh</a:t>
            </a:r>
          </a:p>
          <a:p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Power Generation Mix</a:t>
            </a:r>
          </a:p>
          <a:p>
            <a:pPr lvl="1"/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Coal 91.5%, Oil 5.1%, RE 3.4%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Renewable Energy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 Policy/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ies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highlights:</a:t>
            </a:r>
          </a:p>
          <a:p>
            <a:pPr lvl="1"/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 national program 2005-2020 (RE target)</a:t>
            </a:r>
          </a:p>
          <a:p>
            <a:pPr lvl="1"/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 Law 2007 (Tariff, PPA, Tariff period)</a:t>
            </a:r>
          </a:p>
          <a:p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 Target:</a:t>
            </a:r>
          </a:p>
          <a:p>
            <a:pPr lvl="1"/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3-5% of total domestic production by 2010</a:t>
            </a:r>
          </a:p>
          <a:p>
            <a:pPr lvl="1"/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20-25% by 2020</a:t>
            </a:r>
          </a:p>
          <a:p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Electricity Cost: </a:t>
            </a:r>
            <a:b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Subsidies and Incentives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 Subsidies</a:t>
            </a:r>
          </a:p>
          <a:p>
            <a:endParaRPr lang="en-US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Fossil Fuel Subsidies</a:t>
            </a:r>
          </a:p>
          <a:p>
            <a:pPr lvl="1">
              <a:buNone/>
            </a:pPr>
            <a:endParaRPr lang="en-US"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400775"/>
              </p:ext>
            </p:extLst>
          </p:nvPr>
        </p:nvGraphicFramePr>
        <p:xfrm>
          <a:off x="1066800" y="22098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22352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 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Base Rate ($/kWh)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Subsidy</a:t>
                      </a:r>
                      <a:r>
                        <a:rPr lang="en-US" baseline="0" dirty="0" smtClean="0"/>
                        <a:t> ($/kWh)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 – 0.095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 – 0.015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0.15 – 0.18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0.07 – 0.1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66800" y="48768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22352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Fossil Fuel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Base Rate ($/kWh)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Subsidy</a:t>
                      </a:r>
                      <a:r>
                        <a:rPr lang="en-US" baseline="0" dirty="0" smtClean="0"/>
                        <a:t> ($/kWh)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Wind Resource Potential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066800"/>
            <a:ext cx="7391400" cy="515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Total Installed Wind Capacity</a:t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as of June 2011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6949867"/>
              </p:ext>
            </p:extLst>
          </p:nvPr>
        </p:nvGraphicFramePr>
        <p:xfrm>
          <a:off x="685801" y="1752600"/>
          <a:ext cx="7772399" cy="2678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/>
                <a:gridCol w="990600"/>
                <a:gridCol w="1600199"/>
              </a:tblGrid>
              <a:tr h="4660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Operational</a:t>
                      </a:r>
                      <a:r>
                        <a:rPr lang="en-US" baseline="0" dirty="0" smtClean="0"/>
                        <a:t> Wind Projects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</a:tr>
              <a:tr h="466090">
                <a:tc>
                  <a:txBody>
                    <a:bodyPr/>
                    <a:lstStyle/>
                    <a:p>
                      <a:r>
                        <a:rPr lang="en-US" dirty="0" smtClean="0"/>
                        <a:t>1. </a:t>
                      </a:r>
                      <a:r>
                        <a:rPr lang="en-US" dirty="0" err="1" smtClean="0"/>
                        <a:t>Erdenetsagaan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2004</a:t>
                      </a:r>
                      <a:endParaRPr lang="en-US" dirty="0"/>
                    </a:p>
                  </a:txBody>
                  <a:tcPr/>
                </a:tc>
              </a:tr>
              <a:tr h="466090">
                <a:tc>
                  <a:txBody>
                    <a:bodyPr/>
                    <a:lstStyle/>
                    <a:p>
                      <a:r>
                        <a:rPr lang="en-US" dirty="0" smtClean="0"/>
                        <a:t>2. Mandakh,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Sevrei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Bogd</a:t>
                      </a:r>
                      <a:r>
                        <a:rPr lang="en-US" baseline="0" dirty="0" smtClean="0"/>
                        <a:t>, Khatanbulag, </a:t>
                      </a:r>
                      <a:r>
                        <a:rPr lang="en-US" baseline="0" dirty="0" err="1" smtClean="0"/>
                        <a:t>Tseel</a:t>
                      </a:r>
                      <a:r>
                        <a:rPr lang="en-US" baseline="0" dirty="0" smtClean="0"/>
                        <a:t>, Manlai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2007</a:t>
                      </a:r>
                      <a:endParaRPr lang="en-US" dirty="0"/>
                    </a:p>
                  </a:txBody>
                  <a:tcPr/>
                </a:tc>
              </a:tr>
              <a:tr h="466090">
                <a:tc>
                  <a:txBody>
                    <a:bodyPr/>
                    <a:lstStyle/>
                    <a:p>
                      <a:r>
                        <a:rPr lang="en-US" dirty="0" smtClean="0"/>
                        <a:t>3. </a:t>
                      </a:r>
                      <a:r>
                        <a:rPr lang="en-US" dirty="0" err="1" smtClean="0"/>
                        <a:t>Bayantsagaan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Bayan-Undur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Shinejinst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Matad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/>
                </a:tc>
              </a:tr>
              <a:tr h="4660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1.4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4648200"/>
            <a:ext cx="6721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Above mentioned are small scale not grid connected, installed in the soum center 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of Wind Farm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Salkhit wind farm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Additional Wind Capacity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7614512"/>
              </p:ext>
            </p:extLst>
          </p:nvPr>
        </p:nvGraphicFramePr>
        <p:xfrm>
          <a:off x="457200" y="1945640"/>
          <a:ext cx="8229601" cy="3318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838200"/>
                <a:gridCol w="1447800"/>
                <a:gridCol w="1600201"/>
              </a:tblGrid>
              <a:tr h="4660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Pipeline</a:t>
                      </a:r>
                      <a:r>
                        <a:rPr lang="en-US" baseline="0" dirty="0" smtClean="0"/>
                        <a:t> of Wind Projects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Estimated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Estimated Cost</a:t>
                      </a:r>
                      <a:endParaRPr lang="en-US" dirty="0"/>
                    </a:p>
                  </a:txBody>
                  <a:tcPr/>
                </a:tc>
              </a:tr>
              <a:tr h="466090">
                <a:tc>
                  <a:txBody>
                    <a:bodyPr/>
                    <a:lstStyle/>
                    <a:p>
                      <a:r>
                        <a:rPr lang="en-US" dirty="0" smtClean="0"/>
                        <a:t>1.Salkhit  wind farm (Clean Energy LLC, Newcom Group)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 mln USD</a:t>
                      </a:r>
                      <a:endParaRPr lang="en-US" dirty="0"/>
                    </a:p>
                  </a:txBody>
                  <a:tcPr/>
                </a:tc>
              </a:tr>
              <a:tr h="466090">
                <a:tc>
                  <a:txBody>
                    <a:bodyPr/>
                    <a:lstStyle/>
                    <a:p>
                      <a:r>
                        <a:rPr lang="en-US" dirty="0" smtClean="0"/>
                        <a:t>2. Khanbogd  wind farm (</a:t>
                      </a:r>
                      <a:r>
                        <a:rPr lang="en-US" dirty="0" err="1" smtClean="0"/>
                        <a:t>Qleantech</a:t>
                      </a:r>
                      <a:r>
                        <a:rPr lang="en-US" dirty="0" smtClean="0"/>
                        <a:t> LLC)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466090">
                <a:tc>
                  <a:txBody>
                    <a:bodyPr/>
                    <a:lstStyle/>
                    <a:p>
                      <a:r>
                        <a:rPr lang="en-US" dirty="0" smtClean="0"/>
                        <a:t>3.Sainshand wind farm (</a:t>
                      </a:r>
                      <a:r>
                        <a:rPr lang="en-US" dirty="0" err="1" smtClean="0"/>
                        <a:t>Sainshand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 mln USD</a:t>
                      </a:r>
                      <a:endParaRPr lang="en-US" dirty="0"/>
                    </a:p>
                  </a:txBody>
                  <a:tcPr/>
                </a:tc>
              </a:tr>
              <a:tr h="466090">
                <a:tc>
                  <a:txBody>
                    <a:bodyPr/>
                    <a:lstStyle/>
                    <a:p>
                      <a:r>
                        <a:rPr lang="en-US" dirty="0" smtClean="0"/>
                        <a:t>4. </a:t>
                      </a:r>
                      <a:r>
                        <a:rPr lang="en-US" dirty="0" err="1" smtClean="0"/>
                        <a:t>Tsetsii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/>
                        <a:t>wind</a:t>
                      </a:r>
                      <a:r>
                        <a:rPr lang="en-US" baseline="0" dirty="0" smtClean="0"/>
                        <a:t> farm </a:t>
                      </a:r>
                      <a:r>
                        <a:rPr lang="en-US" dirty="0" smtClean="0"/>
                        <a:t>(Clean Energy LLC, Newcom Group)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4660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P102325601_template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3787"/>
      </a:accent1>
      <a:accent2>
        <a:srgbClr val="4BD7F6"/>
      </a:accent2>
      <a:accent3>
        <a:srgbClr val="718585"/>
      </a:accent3>
      <a:accent4>
        <a:srgbClr val="AA0950"/>
      </a:accent4>
      <a:accent5>
        <a:srgbClr val="FF407A"/>
      </a:accent5>
      <a:accent6>
        <a:srgbClr val="3D3D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F75889B-9307-40E0-BE23-C6624CE8D4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TP102325601_template</Template>
  <TotalTime>260</TotalTime>
  <Words>289</Words>
  <Application>Microsoft Office PowerPoint</Application>
  <PresentationFormat>On-screen Show (4:3)</PresentationFormat>
  <Paragraphs>104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TP102325601_template</vt:lpstr>
      <vt:lpstr>MONGOLIA</vt:lpstr>
      <vt:lpstr>Energy Sector Overview</vt:lpstr>
      <vt:lpstr>Power Generation</vt:lpstr>
      <vt:lpstr>Renewable Energy</vt:lpstr>
      <vt:lpstr>Electricity Cost:  Subsidies and Incentives</vt:lpstr>
      <vt:lpstr>Wind Resource Potential</vt:lpstr>
      <vt:lpstr>Total Installed Wind Capacity as of June 2011</vt:lpstr>
      <vt:lpstr>Photo of Wind Farm</vt:lpstr>
      <vt:lpstr>Additional Wind Capacity</vt:lpstr>
      <vt:lpstr>Next Steps</vt:lpstr>
    </vt:vector>
  </TitlesOfParts>
  <Company>Deftones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ADB  Quantum Leap in Wind</dc:title>
  <dc:creator>grace</dc:creator>
  <cp:lastModifiedBy>B. Byambasaikhan</cp:lastModifiedBy>
  <cp:revision>19</cp:revision>
  <dcterms:created xsi:type="dcterms:W3CDTF">2011-04-04T08:07:35Z</dcterms:created>
  <dcterms:modified xsi:type="dcterms:W3CDTF">2011-06-20T02:58:31Z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TC023256029991</vt:lpwstr>
  </property>
</Properties>
</file>